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15_1F9A654E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0" r:id="rId3"/>
    <p:sldId id="259" r:id="rId4"/>
    <p:sldId id="261" r:id="rId5"/>
    <p:sldId id="262" r:id="rId6"/>
    <p:sldId id="265" r:id="rId7"/>
    <p:sldId id="269" r:id="rId8"/>
    <p:sldId id="271" r:id="rId9"/>
    <p:sldId id="272" r:id="rId10"/>
    <p:sldId id="273" r:id="rId11"/>
    <p:sldId id="263" r:id="rId12"/>
    <p:sldId id="268" r:id="rId13"/>
    <p:sldId id="266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9B63D4-881C-6ADC-CDE0-3A26A9CDDB73}" name="Gardner, Paul (MPCA)" initials="GP(" userId="S::Paul.Gardner@state.mn.us::538497f4-0ed3-4bf4-a4ad-16f8ff194ca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CDE68E-2944-4EC1-ACBC-1CAB37B7EBCB}" v="33" dt="2024-02-20T17:11:34.3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modernComment_115_1F9A654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037D1C7-C5FB-4BD6-BFAA-E942A60D981C}" authorId="{EF9B63D4-881C-6ADC-CDE0-3A26A9CDDB73}" created="2024-01-04T21:34:24.37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530212174" sldId="277"/>
      <ac:spMk id="3" creationId="{00000000-0000-0000-0000-000000000000}"/>
    </ac:deMkLst>
    <p188:txBody>
      <a:bodyPr/>
      <a:lstStyle/>
      <a:p>
        <a:r>
          <a:rPr lang="en-US"/>
          <a:t>Private wells in SE MN; Fairmont project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8ADB5-8630-D799-04CC-D49868E0A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CC15FD-70C7-54A5-2F94-02D9743DE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BBC59-925E-43BF-A7D7-D08AAAE0E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5921-5C13-494B-BEDB-E1A838ABD687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A5C67-F34F-E424-CADD-9108FB229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88F62-226C-0608-5468-D4F138580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D2B8-27B0-4C15-8E01-7D36C9B12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99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D3429-9B47-31C8-64E0-29DAD0D4A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F534CC-54EB-75F3-CCBC-B4B5E93C5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58DC0-A973-2E4B-10E6-4A34FF5F2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5921-5C13-494B-BEDB-E1A838ABD687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31272-885D-80E7-C0CC-E991286BF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75BA4-9121-E1A9-A4A6-65977BC0A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D2B8-27B0-4C15-8E01-7D36C9B12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0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3989B7-E490-84EC-9E92-BAF8A93EB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913260-1858-0D6B-57F9-8EDFF7CE3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B1F4E-C9B8-7E61-8CF4-7EFD91DB2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5921-5C13-494B-BEDB-E1A838ABD687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18259-BC9F-0558-62DA-F0BB4B846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1B970-2DC1-B0FC-0905-8081C4098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D2B8-27B0-4C15-8E01-7D36C9B12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D7ED9-D322-78E6-2231-5E30B0929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45963-B5B4-854E-F8D5-6707BDA0A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31944-5065-5972-94FC-59F705CC1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5921-5C13-494B-BEDB-E1A838ABD687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AE88C-A8CD-DCB7-D45C-59A1C4BED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30E9B-8C50-1DD8-B35D-6CC6C017D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D2B8-27B0-4C15-8E01-7D36C9B12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17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43F40-F4C8-94EA-D544-51BEB54D1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5FECB-B038-87C0-5DAD-A1492B998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64782-0494-A7A4-DCCF-CC1F73B86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5921-5C13-494B-BEDB-E1A838ABD687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CC91C-991D-B133-077F-FDDF6FE33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D3C26-79A3-01DB-0EC0-B6E1E95C4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D2B8-27B0-4C15-8E01-7D36C9B12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40775-CB0A-CC86-EB01-6E44CF8A5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3941E-6D46-13F2-AE3D-2DB3185823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19C693-6E62-5AE4-8394-F0C8EE93F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91F6E-EA11-2AC6-C6CC-6D8E014DB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5921-5C13-494B-BEDB-E1A838ABD687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D7EB4-9234-1C70-F455-2773E1D01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7D663-1617-5D6F-8E08-9DEA0D117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D2B8-27B0-4C15-8E01-7D36C9B12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98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03D94-4750-E755-F48F-DC6AE1565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26927-0B36-7C1C-BF0A-64FBFA63A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D7501-A8EC-04FC-0851-6387EF509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19AB0-578B-87BE-4FF3-392C5CB76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CE81B2-D29B-5312-8208-3842A3C0D8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3D8CD2-1FA3-4EC5-0D97-8B32DAEF2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5921-5C13-494B-BEDB-E1A838ABD687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F872C4-351C-C5A3-E3DD-1B594EE1B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341CCE-83A9-2CD8-ECD6-5C47195F5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D2B8-27B0-4C15-8E01-7D36C9B12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1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4F889-A025-AD00-BB85-B382D21E4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4B8366-52FF-468D-C94C-1DE39B887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5921-5C13-494B-BEDB-E1A838ABD687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614018-A3F1-C89D-2A65-405C06532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69A03-1F93-7603-77E6-4F520EA67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D2B8-27B0-4C15-8E01-7D36C9B12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CBCA1B-9589-834A-8728-CE5FCB869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5921-5C13-494B-BEDB-E1A838ABD687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922E9C-3F01-46DC-67E0-4D3D0AA52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E7D51-2E11-7DC5-EE5B-7C31265F4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D2B8-27B0-4C15-8E01-7D36C9B12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6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F84BF-C19F-4D95-BC42-FD61C9A15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20E71-0B7B-D55D-B4F4-2113CC15F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55C5B4-624E-0119-6EF0-8A17B32B8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64691B-EDD5-EF86-EA3F-8341C9A55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5921-5C13-494B-BEDB-E1A838ABD687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9D947-367A-46B6-19A6-31CDD2589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D67D0-B2E6-A7D6-4292-7D08B4E70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D2B8-27B0-4C15-8E01-7D36C9B12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2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81E83-BECE-E533-BD55-101F216D3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20C8E9-7EDB-B4A6-0E40-0EA56B7DF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B0E5B-B6C9-68B9-FBEA-36E4788AD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E1255-4996-3C46-4B71-ADBC4FC8D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5921-5C13-494B-BEDB-E1A838ABD687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D940E-7A93-E094-CE41-CE0E0263A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DF506-4437-D44B-9CAB-51A23F307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D2B8-27B0-4C15-8E01-7D36C9B12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37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21E8AD-6865-A8F6-5239-1DF99BD59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AB7C1-BA4F-D93D-95B6-16EE499F7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7ECFC-3E0E-0DB5-2BE5-04287A2573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55921-5C13-494B-BEDB-E1A838ABD687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0603C-20B8-31CA-CF20-E00C6FAD3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FCB1F-F2F8-F1BF-85B4-537E6DA22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9D2B8-27B0-4C15-8E01-7D36C9B12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9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ul.Gardner@state.mn.us" TargetMode="External"/><Relationship Id="rId2" Type="http://schemas.microsoft.com/office/2018/10/relationships/comments" Target="../comments/modernComment_115_1F9A654E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48">
            <a:extLst>
              <a:ext uri="{FF2B5EF4-FFF2-40B4-BE49-F238E27FC236}">
                <a16:creationId xmlns:a16="http://schemas.microsoft.com/office/drawing/2014/main" id="{E18F6E8B-15ED-43C7-94BA-91549A651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3810" y="3023754"/>
            <a:ext cx="4900144" cy="2736965"/>
          </a:xfrm>
        </p:spPr>
        <p:txBody>
          <a:bodyPr anchor="t">
            <a:normAutofit/>
          </a:bodyPr>
          <a:lstStyle/>
          <a:p>
            <a:pPr algn="l"/>
            <a:r>
              <a:rPr lang="en-US" sz="3800"/>
              <a:t>FY24-25 Supplemental Request, Recent Outcomes, and Agricultural Water 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3809" y="1016076"/>
            <a:ext cx="4900143" cy="1709849"/>
          </a:xfrm>
        </p:spPr>
        <p:txBody>
          <a:bodyPr anchor="b">
            <a:normAutofit/>
          </a:bodyPr>
          <a:lstStyle/>
          <a:p>
            <a:pPr algn="l"/>
            <a:r>
              <a:rPr lang="en-US" sz="2000"/>
              <a:t>Paul Gardner, Administrator</a:t>
            </a:r>
          </a:p>
          <a:p>
            <a:pPr algn="l"/>
            <a:r>
              <a:rPr lang="en-US" sz="2000"/>
              <a:t>651-757-2384  </a:t>
            </a:r>
            <a:r>
              <a:rPr lang="en-US" sz="2000">
                <a:hlinkClick r:id="rId3"/>
              </a:rPr>
              <a:t>Paul.Gardner@state.mn.us</a:t>
            </a:r>
            <a:endParaRPr lang="en-US" sz="2000"/>
          </a:p>
          <a:p>
            <a:pPr algn="l"/>
            <a:r>
              <a:rPr lang="en-US" sz="2000"/>
              <a:t>House Legacy Finance Committee February 21, 2024</a:t>
            </a:r>
          </a:p>
        </p:txBody>
      </p:sp>
      <p:grpSp>
        <p:nvGrpSpPr>
          <p:cNvPr id="57" name="Group 5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4803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257770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62" y="525982"/>
            <a:ext cx="4324849" cy="2443539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3462252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62" y="4562998"/>
            <a:ext cx="4324849" cy="77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1217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507D04-72B5-3EAA-CEF2-DCED973FA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Good News/Bad News: </a:t>
            </a:r>
            <a:b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Phosphorus Down, Nitrate Up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DB57E5-E368-C105-1A55-5E2A6FBC9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20" y="1675227"/>
            <a:ext cx="883255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89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A picture containing sky, outdoor, meal&#10;&#10;Description automatically generated">
            <a:extLst>
              <a:ext uri="{FF2B5EF4-FFF2-40B4-BE49-F238E27FC236}">
                <a16:creationId xmlns:a16="http://schemas.microsoft.com/office/drawing/2014/main" id="{DE1FEE9D-EFDF-F5E5-51E6-084C84FB9A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5" r="310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3CFD4-9C2A-AFE7-4475-4C0505019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Agriculture and Water Quality: CWF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3B715-C13E-483F-66D5-61BCDB56E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1900" dirty="0"/>
              <a:t>Enhanced compliance and enforcement</a:t>
            </a:r>
          </a:p>
          <a:p>
            <a:pPr lvl="1"/>
            <a:r>
              <a:rPr lang="en-US" sz="1900" dirty="0"/>
              <a:t>Buffer law, SSTS, Groundwater Protection Rule</a:t>
            </a:r>
          </a:p>
          <a:p>
            <a:r>
              <a:rPr lang="en-US" sz="1900" dirty="0"/>
              <a:t>Taking some land out of production with easements—23,830 acres</a:t>
            </a:r>
          </a:p>
          <a:p>
            <a:r>
              <a:rPr lang="en-US" sz="1900" dirty="0"/>
              <a:t>Technical assistance</a:t>
            </a:r>
          </a:p>
          <a:p>
            <a:r>
              <a:rPr lang="en-US" sz="1900" dirty="0"/>
              <a:t>Low interest loans for equipment</a:t>
            </a:r>
          </a:p>
          <a:p>
            <a:r>
              <a:rPr lang="en-US" sz="1900" dirty="0"/>
              <a:t>Structural practices</a:t>
            </a:r>
          </a:p>
          <a:p>
            <a:r>
              <a:rPr lang="en-US" sz="1900" dirty="0"/>
              <a:t>Promoting more vegetated cover</a:t>
            </a:r>
          </a:p>
          <a:p>
            <a:r>
              <a:rPr lang="en-US" sz="1900" dirty="0"/>
              <a:t>Trends generally improve where we spend money</a:t>
            </a: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144215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CE89CC4B-D0A7-40BC-565B-BD9125458D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E95118-9DF7-29B1-9F9A-898FE81AD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Pursuasion Brings Results…Slow but Steady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079F62-B60A-512E-562C-5D57B4965D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1700">
                <a:effectLst/>
              </a:rPr>
              <a:t>"With the cover crops and reduced tillage alone, we have seen better yields during droughts and have reduced our waiting time to resume planting and harvesting after a heavy rain event due to the increased soil aggregation and water infiltration within our fields. Plus, we have also cut out a third of our fuel use.” </a:t>
            </a:r>
          </a:p>
          <a:p>
            <a:pPr marL="0"/>
            <a:r>
              <a:rPr lang="en-US" sz="1700"/>
              <a:t>-Glenn Hjelle, Grant County farmer</a:t>
            </a:r>
          </a:p>
          <a:p>
            <a:pPr marL="0"/>
            <a:endParaRPr lang="en-US" sz="1700">
              <a:effectLst/>
            </a:endParaRPr>
          </a:p>
          <a:p>
            <a:pPr marL="0"/>
            <a:r>
              <a:rPr lang="en-US" sz="1700"/>
              <a:t>1,450 farms and 1,000,000+ acres enrolled in Minnesota Agricultural Water Quality Certification Program</a:t>
            </a:r>
            <a:endParaRPr lang="en-US" sz="1700">
              <a:effectLst/>
            </a:endParaRPr>
          </a:p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589671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Groundwater Protection Rule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Identify public water supplies with elevated nitrogen</a:t>
            </a:r>
          </a:p>
          <a:p>
            <a:r>
              <a:rPr lang="en-US" sz="2200"/>
              <a:t>Target technical/financial assistance with CWF</a:t>
            </a:r>
          </a:p>
          <a:p>
            <a:r>
              <a:rPr lang="en-US" sz="2200"/>
              <a:t>Modeling provides options for landowners</a:t>
            </a:r>
          </a:p>
          <a:p>
            <a:r>
              <a:rPr lang="en-US" sz="2200"/>
              <a:t>Regulation kicks in if voluntary approach isn’t working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4" r="-2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09824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 descr="A person walking in a field&#10;&#10;Description automatically generated with low confidence">
            <a:extLst>
              <a:ext uri="{FF2B5EF4-FFF2-40B4-BE49-F238E27FC236}">
                <a16:creationId xmlns:a16="http://schemas.microsoft.com/office/drawing/2014/main" id="{FC920BBA-D063-0CB9-1D47-A2925D70D3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A251EF-E1FF-43CE-2E3D-9A3864622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Challenges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47227-AFA7-76CA-3056-311647FF0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/>
              <a:t>Rented acres</a:t>
            </a:r>
          </a:p>
          <a:p>
            <a:pPr lvl="2"/>
            <a:r>
              <a:rPr lang="en-US" sz="2400" dirty="0"/>
              <a:t>Just under half of acreage</a:t>
            </a:r>
          </a:p>
          <a:p>
            <a:pPr lvl="1"/>
            <a:r>
              <a:rPr lang="en-US" dirty="0"/>
              <a:t>Commodity markets</a:t>
            </a:r>
          </a:p>
          <a:p>
            <a:pPr lvl="1"/>
            <a:r>
              <a:rPr lang="en-US" dirty="0"/>
              <a:t>Conservation lands dropped by &gt;1 million acres between 2017 and 2022 (Federal CRP changes?)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837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03625F-F53D-C827-46EB-A20F9B7E7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 Minnesota Public Health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6E67E-0C85-2D03-72FF-40845F9EC7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4923" y="2405894"/>
            <a:ext cx="5315189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$6.354M for public health response (MDH) to EPA petition on nitrate in private wells</a:t>
            </a:r>
          </a:p>
          <a:p>
            <a:r>
              <a:rPr lang="en-US" sz="2000" dirty="0"/>
              <a:t>Builds on pilot county public health program &amp; existing FY24-25 appropriation</a:t>
            </a:r>
          </a:p>
          <a:p>
            <a:r>
              <a:rPr lang="en-US" sz="2000" dirty="0"/>
              <a:t>Identify wells, test, educate, Report results</a:t>
            </a:r>
          </a:p>
          <a:p>
            <a:r>
              <a:rPr lang="en-US" sz="2000" dirty="0"/>
              <a:t>Alternative water with mitigation (new wells, RO systems)—constitutional discussion</a:t>
            </a:r>
          </a:p>
          <a:p>
            <a:r>
              <a:rPr lang="en-US" sz="2000" dirty="0"/>
              <a:t>CWC doesn’t want CWF as long-term approach for mitigation</a:t>
            </a:r>
          </a:p>
          <a:p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 descr="A sign in a field&#10;&#10;Description automatically generated with medium confidence">
            <a:extLst>
              <a:ext uri="{FF2B5EF4-FFF2-40B4-BE49-F238E27FC236}">
                <a16:creationId xmlns:a16="http://schemas.microsoft.com/office/drawing/2014/main" id="{C9015F0D-8A9B-FB34-5F44-E77BBC050C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126" y="909081"/>
            <a:ext cx="3550211" cy="50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36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637FBA-889A-F839-8352-9DE32037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Additional Southeast MN Nitrate Response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2377D-401C-DA70-98DF-022E4C388A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/>
              <a:t>$1M to Nitrate in Groundwater program (MDA)</a:t>
            </a:r>
          </a:p>
          <a:p>
            <a:pPr lvl="1"/>
            <a:r>
              <a:rPr lang="en-US" sz="1700"/>
              <a:t>Technical assistance to farmers</a:t>
            </a:r>
          </a:p>
          <a:p>
            <a:r>
              <a:rPr lang="en-US" sz="1700"/>
              <a:t>$1.402M to Agricultural Best Management Practices Loan Program (MDA)</a:t>
            </a:r>
          </a:p>
          <a:p>
            <a:pPr lvl="1"/>
            <a:r>
              <a:rPr lang="en-US" sz="1700"/>
              <a:t>Low interest loans for equipment or safe drinking water</a:t>
            </a:r>
          </a:p>
          <a:p>
            <a:r>
              <a:rPr lang="en-US" sz="1700"/>
              <a:t>$2M Working Land &amp; Floodplain Easements (BWSR)</a:t>
            </a:r>
          </a:p>
          <a:p>
            <a:pPr lvl="1"/>
            <a:r>
              <a:rPr lang="en-US" sz="1700"/>
              <a:t>Potential federal match  </a:t>
            </a:r>
          </a:p>
          <a:p>
            <a:endParaRPr lang="en-US" sz="1700"/>
          </a:p>
          <a:p>
            <a:endParaRPr lang="en-US" sz="170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66077FB-4EC3-B791-EC78-D7FBFCB4BA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" r="1949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5469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09E154-A5FC-8A45-A566-BB848AE82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PFAS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88F3C-4239-26D9-7327-F97CCF101D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4923" y="2405894"/>
            <a:ext cx="5315189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$326,000 River and Lake Monitoring for PFAS (MPCA)</a:t>
            </a:r>
          </a:p>
          <a:p>
            <a:pPr lvl="1"/>
            <a:r>
              <a:rPr lang="en-US" sz="2000"/>
              <a:t>Adds PFAS to program</a:t>
            </a:r>
          </a:p>
          <a:p>
            <a:r>
              <a:rPr lang="en-US" sz="2000"/>
              <a:t>$90,000 Fish Contamination Assessment (DNR)</a:t>
            </a:r>
          </a:p>
          <a:p>
            <a:pPr lvl="1"/>
            <a:r>
              <a:rPr lang="en-US" sz="2000"/>
              <a:t>Adds PFAS to program</a:t>
            </a:r>
          </a:p>
          <a:p>
            <a:r>
              <a:rPr lang="en-US" sz="2000"/>
              <a:t>$384,000 Drinking Water Contaminants of Emerging Concern (MDH)</a:t>
            </a:r>
          </a:p>
          <a:p>
            <a:pPr lvl="1"/>
            <a:r>
              <a:rPr lang="en-US" sz="2000"/>
              <a:t>Health-based guidance for fish consumption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0373E96-99D6-B9FF-47F2-D917845008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635" y="909081"/>
            <a:ext cx="3867194" cy="50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00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outdoor, tree, ground, grass&#10;&#10;Description automatically generated">
            <a:extLst>
              <a:ext uri="{FF2B5EF4-FFF2-40B4-BE49-F238E27FC236}">
                <a16:creationId xmlns:a16="http://schemas.microsoft.com/office/drawing/2014/main" id="{3096BF16-624D-DB0A-90E1-C8E1CC9A03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7" r="26198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A4CDCF-1EAC-7CC8-95D4-4BAAB2505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Other Supplemental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483E3-3652-5A7B-C746-4CAF0D69CE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5317" y="2743200"/>
            <a:ext cx="5247340" cy="34968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 dirty="0"/>
              <a:t>$2M Critical Shoreland Easements (BWSR)</a:t>
            </a:r>
          </a:p>
          <a:p>
            <a:pPr lvl="1"/>
            <a:r>
              <a:rPr lang="en-US" sz="1700" dirty="0"/>
              <a:t>Backlog of requests for priority parcels in Rum River watershed</a:t>
            </a:r>
          </a:p>
          <a:p>
            <a:r>
              <a:rPr lang="en-US" sz="1700" dirty="0"/>
              <a:t>$1M Low-income SSTS grants (MPCA)</a:t>
            </a:r>
          </a:p>
          <a:p>
            <a:pPr lvl="1"/>
            <a:r>
              <a:rPr lang="en-US" sz="1700" dirty="0"/>
              <a:t>Supports 70 additional septic system replacements</a:t>
            </a:r>
          </a:p>
          <a:p>
            <a:r>
              <a:rPr lang="en-US" sz="1700" dirty="0"/>
              <a:t>$2M Watershed Partners Legacy Grants (BWSR)</a:t>
            </a:r>
          </a:p>
          <a:p>
            <a:pPr lvl="1"/>
            <a:r>
              <a:rPr lang="en-US" sz="1700" dirty="0"/>
              <a:t>Supports tribes &amp; NGO projects</a:t>
            </a:r>
          </a:p>
          <a:p>
            <a:r>
              <a:rPr lang="en-US" sz="1700" dirty="0"/>
              <a:t>$1M Great Lakes Restoration Initiative Lakewide Action &amp; Management Program (MPCA)</a:t>
            </a:r>
          </a:p>
          <a:p>
            <a:pPr lvl="1"/>
            <a:r>
              <a:rPr lang="en-US" sz="1700" dirty="0"/>
              <a:t>NE MN SWCD capacity, apply for match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220073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olor Cover">
            <a:extLst>
              <a:ext uri="{FF2B5EF4-FFF2-40B4-BE49-F238E27FC236}">
                <a16:creationId xmlns:a16="http://schemas.microsoft.com/office/drawing/2014/main" id="{34DE9D20-D6C2-4834-9EE9-EC583F3FE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2BEE71A-353E-49B4-9F8D-D2E784E50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6064235" cy="6858000"/>
            <a:chOff x="651279" y="598259"/>
            <a:chExt cx="10889442" cy="5680742"/>
          </a:xfrm>
        </p:grpSpPr>
        <p:sp>
          <p:nvSpPr>
            <p:cNvPr id="36" name="Color">
              <a:extLst>
                <a:ext uri="{FF2B5EF4-FFF2-40B4-BE49-F238E27FC236}">
                  <a16:creationId xmlns:a16="http://schemas.microsoft.com/office/drawing/2014/main" id="{0C9DD877-6006-4DF4-90EE-97EB9CA6B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Color">
              <a:extLst>
                <a:ext uri="{FF2B5EF4-FFF2-40B4-BE49-F238E27FC236}">
                  <a16:creationId xmlns:a16="http://schemas.microsoft.com/office/drawing/2014/main" id="{380AA621-5EB1-4034-A9BE-9FD3CEC58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CC40010-EAAA-E1DE-0838-E5807B4C13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444" y="-232590"/>
            <a:ext cx="3614524" cy="3478981"/>
          </a:xfrm>
          <a:prstGeom prst="rect">
            <a:avLst/>
          </a:prstGeom>
        </p:spPr>
      </p:pic>
      <p:pic>
        <p:nvPicPr>
          <p:cNvPr id="8" name="Picture 7" descr="Text, timeline&#10;&#10;Description automatically generated">
            <a:extLst>
              <a:ext uri="{FF2B5EF4-FFF2-40B4-BE49-F238E27FC236}">
                <a16:creationId xmlns:a16="http://schemas.microsoft.com/office/drawing/2014/main" id="{C5140455-F825-23DF-AC21-C661A0E6D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885" y="3471176"/>
            <a:ext cx="4999274" cy="1737247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7BA8CFE-76D4-B46C-6A4A-28B80A230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43" y="5433207"/>
            <a:ext cx="4999274" cy="1424793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E6D2A2-595F-5022-99B9-4BDD34F97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9"/>
            <a:ext cx="4827936" cy="25877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Draft Impaired Waters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8E4CF-B86D-762F-4018-826C4FD0DD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6383" y="3471176"/>
            <a:ext cx="4827936" cy="27101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Required by U.S. EPA</a:t>
            </a:r>
          </a:p>
          <a:p>
            <a:r>
              <a:rPr lang="en-US" sz="1800">
                <a:solidFill>
                  <a:schemeClr val="bg1"/>
                </a:solidFill>
              </a:rPr>
              <a:t>Minnesota looks for more contaminants in more places with often more protective standards so our list is BIGGER</a:t>
            </a:r>
          </a:p>
          <a:p>
            <a:r>
              <a:rPr lang="en-US" sz="1800">
                <a:solidFill>
                  <a:schemeClr val="bg1"/>
                </a:solidFill>
              </a:rPr>
              <a:t>10-20 year lag between detection and de-listing</a:t>
            </a:r>
          </a:p>
          <a:p>
            <a:r>
              <a:rPr lang="en-US" sz="1800">
                <a:solidFill>
                  <a:schemeClr val="bg1"/>
                </a:solidFill>
              </a:rPr>
              <a:t>Metro waters had a head start</a:t>
            </a:r>
          </a:p>
        </p:txBody>
      </p:sp>
    </p:spTree>
    <p:extLst>
      <p:ext uri="{BB962C8B-B14F-4D97-AF65-F5344CB8AC3E}">
        <p14:creationId xmlns:p14="http://schemas.microsoft.com/office/powerpoint/2010/main" val="192679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DA749E-9687-2A52-099A-8D25D976B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Good News: Phosphorus Loads Declining</a:t>
            </a:r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320B6BCA-1EE2-B96D-32B9-E91A40E98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958" y="1675227"/>
            <a:ext cx="7642084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38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014DAA-C3A3-E4E8-6BC0-62488849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Good News: Lake Clarity Mostly Increasing</a:t>
            </a:r>
          </a:p>
        </p:txBody>
      </p:sp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0F53288B-C022-8922-EB38-B88BE4D306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895783"/>
            <a:ext cx="10905066" cy="395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14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01D043-9FDE-A0F3-7AD1-3B706DDDB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Bad News: Metro Chloride Increasing</a:t>
            </a:r>
          </a:p>
        </p:txBody>
      </p:sp>
      <p:pic>
        <p:nvPicPr>
          <p:cNvPr id="5" name="Content Placeholder 4" descr="Chart, timeline&#10;&#10;Description automatically generated">
            <a:extLst>
              <a:ext uri="{FF2B5EF4-FFF2-40B4-BE49-F238E27FC236}">
                <a16:creationId xmlns:a16="http://schemas.microsoft.com/office/drawing/2014/main" id="{39FA85E2-9F40-4BF2-2C62-CD9D0498E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882152"/>
            <a:ext cx="10905066" cy="398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82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534</Words>
  <Application>Microsoft Office PowerPoint</Application>
  <PresentationFormat>Widescreen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FY24-25 Supplemental Request, Recent Outcomes, and Agricultural Water Quality</vt:lpstr>
      <vt:lpstr>SE Minnesota Public Health Response</vt:lpstr>
      <vt:lpstr>Additional Southeast MN Nitrate Response</vt:lpstr>
      <vt:lpstr>PFAS Response</vt:lpstr>
      <vt:lpstr>Other Supplemental Requests</vt:lpstr>
      <vt:lpstr>Draft Impaired Waters List</vt:lpstr>
      <vt:lpstr>Good News: Phosphorus Loads Declining</vt:lpstr>
      <vt:lpstr>Good News: Lake Clarity Mostly Increasing</vt:lpstr>
      <vt:lpstr>Bad News: Metro Chloride Increasing</vt:lpstr>
      <vt:lpstr>Good News/Bad News:  Phosphorus Down, Nitrate Up</vt:lpstr>
      <vt:lpstr>Agriculture and Water Quality: CWF Role</vt:lpstr>
      <vt:lpstr>Pursuasion Brings Results…Slow but Steady</vt:lpstr>
      <vt:lpstr>Groundwater Protection Rule</vt:lpstr>
      <vt:lpstr>Challenges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Gardner, Paul (MPCA)</dc:creator>
  <cp:lastModifiedBy>John Barten</cp:lastModifiedBy>
  <cp:revision>2</cp:revision>
  <dcterms:created xsi:type="dcterms:W3CDTF">2024-02-16T20:46:49Z</dcterms:created>
  <dcterms:modified xsi:type="dcterms:W3CDTF">2024-03-05T17:00:49Z</dcterms:modified>
</cp:coreProperties>
</file>